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466"/>
    <a:srgbClr val="F1F474"/>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708" autoAdjust="0"/>
  </p:normalViewPr>
  <p:slideViewPr>
    <p:cSldViewPr>
      <p:cViewPr varScale="1">
        <p:scale>
          <a:sx n="67" d="100"/>
          <a:sy n="67" d="100"/>
        </p:scale>
        <p:origin x="1362" y="60"/>
      </p:cViewPr>
      <p:guideLst>
        <p:guide orient="horz" pos="2160"/>
        <p:guide pos="2880"/>
      </p:guideLst>
    </p:cSldViewPr>
  </p:slideViewPr>
  <p:outlineViewPr>
    <p:cViewPr>
      <p:scale>
        <a:sx n="33" d="100"/>
        <a:sy n="33" d="100"/>
      </p:scale>
      <p:origin x="48" y="16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761B6E2-D5BB-4AA1-9A5E-11A1487E9723}" type="datetimeFigureOut">
              <a:rPr lang="en-US"/>
              <a:pPr>
                <a:defRPr/>
              </a:pPr>
              <a:t>12/13/2019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6DF9550-56FC-4B8B-AB13-18CAC3FD6E83}" type="slidenum">
              <a:rPr lang="en-US"/>
              <a:pPr>
                <a:defRPr/>
              </a:pPr>
              <a:t>‹#›</a:t>
            </a:fld>
            <a:endParaRPr lang="en-US"/>
          </a:p>
        </p:txBody>
      </p:sp>
    </p:spTree>
    <p:extLst>
      <p:ext uri="{BB962C8B-B14F-4D97-AF65-F5344CB8AC3E}">
        <p14:creationId xmlns:p14="http://schemas.microsoft.com/office/powerpoint/2010/main" val="1257933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A5608F-5F2F-4A40-8FA3-41380053D64C}"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3675525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FECFBC-910F-4A08-A3A4-80F3B622F6A1}"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3519920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146962-2239-421C-9332-A1FAE1D1A592}"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2233651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551E60C-FBB2-4B87-B757-F5976A38674C}" type="datetimeFigureOut">
              <a:rPr lang="en-US"/>
              <a:pPr>
                <a:defRPr/>
              </a:pPr>
              <a:t>12/13/2019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979B4F0-A97A-4CA8-B7E6-D978711AF62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2A91A16-F7E3-4BEB-A12A-91C9EAF03CE1}" type="datetimeFigureOut">
              <a:rPr lang="en-US"/>
              <a:pPr>
                <a:defRPr/>
              </a:pPr>
              <a:t>12/13/2019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E543EE3-63AE-41F3-8724-59CDBAE6C8E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CD8DE5A-D8C8-4D8C-B3CC-A9A131552C88}" type="datetimeFigureOut">
              <a:rPr lang="en-US"/>
              <a:pPr>
                <a:defRPr/>
              </a:pPr>
              <a:t>12/13/2019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BB88FC1-B4C2-468C-AB5A-7FC196AB824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5056F68-2ACD-47AB-8267-F41FB246A2F8}" type="datetimeFigureOut">
              <a:rPr lang="en-US"/>
              <a:pPr>
                <a:defRPr/>
              </a:pPr>
              <a:t>12/13/2019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0B959FA-C26B-419D-AC1C-359A712C044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6C1C3C77-E106-457B-A33A-01092770602D}" type="datetimeFigureOut">
              <a:rPr lang="en-US"/>
              <a:pPr>
                <a:defRPr/>
              </a:pPr>
              <a:t>12/13/2019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FA59674-5718-4EB4-90FA-170A409FCFB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34B0020-100B-4BA5-9C40-E0E232E506EB}" type="datetimeFigureOut">
              <a:rPr lang="en-US"/>
              <a:pPr>
                <a:defRPr/>
              </a:pPr>
              <a:t>12/13/2019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C70B820-CCEF-413D-9A5D-470323AB71E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AD20403-3C3B-4210-8B81-CA6B8BD36B24}" type="datetimeFigureOut">
              <a:rPr lang="en-US"/>
              <a:pPr>
                <a:defRPr/>
              </a:pPr>
              <a:t>12/13/2019</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E6870FC-0021-4E1F-AB59-27C7B23FF1B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D146C23-504F-4090-AAFA-F81E1B8FD5FA}" type="datetimeFigureOut">
              <a:rPr lang="en-US"/>
              <a:pPr>
                <a:defRPr/>
              </a:pPr>
              <a:t>12/13/2019</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C899F00-CCDA-4A7D-8F81-BB3C09401E0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2ABA340-FB08-479B-8E85-3AAA5490144D}" type="datetimeFigureOut">
              <a:rPr lang="en-US"/>
              <a:pPr>
                <a:defRPr/>
              </a:pPr>
              <a:t>12/13/2019</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45E75EB-6CB2-4845-95AD-E36F411EB83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916F3D3-258C-4A5E-874C-50655C1DD9B3}" type="datetimeFigureOut">
              <a:rPr lang="en-US"/>
              <a:pPr>
                <a:defRPr/>
              </a:pPr>
              <a:t>12/13/2019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C6EED5C-FA57-4320-8E22-3024D8003C5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DE2AA86-2F64-4C67-9600-9FA18B1F2046}" type="datetimeFigureOut">
              <a:rPr lang="en-US"/>
              <a:pPr>
                <a:defRPr/>
              </a:pPr>
              <a:t>12/13/2019</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B8A775D-704B-4850-A9C8-31E88D1E479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C5DA0715-691A-4E72-A3C5-A5D123331EBE}" type="datetimeFigureOut">
              <a:rPr lang="en-US"/>
              <a:pPr>
                <a:defRPr/>
              </a:pPr>
              <a:t>12/13/2019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698F8C62-88DB-44AC-920C-397DD9C39934}"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5" r:id="rId9"/>
    <p:sldLayoutId id="2147483693" r:id="rId10"/>
    <p:sldLayoutId id="214748369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EB641B"/>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EB641B"/>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39639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2438400"/>
          </a:xfrm>
        </p:spPr>
        <p:txBody>
          <a:bodyPr>
            <a:noAutofit/>
          </a:bodyPr>
          <a:lstStyle/>
          <a:p>
            <a:pPr eaLnBrk="1" fontAlgn="auto" hangingPunct="1">
              <a:spcAft>
                <a:spcPts val="0"/>
              </a:spcAft>
              <a:defRPr/>
            </a:pPr>
            <a:r>
              <a:rPr lang="en-US" sz="4400" dirty="0" smtClean="0">
                <a:ln w="12700">
                  <a:solidFill>
                    <a:srgbClr val="FF0000"/>
                  </a:solidFill>
                  <a:prstDash val="solid"/>
                </a:ln>
                <a:solidFill>
                  <a:schemeClr val="tx2"/>
                </a:solidFill>
                <a:effectLst>
                  <a:outerShdw blurRad="41275" dist="20320" dir="1800000" algn="tl" rotWithShape="0">
                    <a:srgbClr val="000000">
                      <a:alpha val="40000"/>
                    </a:srgbClr>
                  </a:outerShdw>
                </a:effectLst>
              </a:rPr>
              <a:t>APPLICATIONS OF MATHEMATICS        IN ENGINEERING		 	</a:t>
            </a:r>
            <a:br>
              <a:rPr lang="en-US" sz="4400" dirty="0" smtClean="0">
                <a:ln w="12700">
                  <a:solidFill>
                    <a:srgbClr val="FF0000"/>
                  </a:solidFill>
                  <a:prstDash val="solid"/>
                </a:ln>
                <a:solidFill>
                  <a:schemeClr val="tx2"/>
                </a:solidFill>
                <a:effectLst>
                  <a:outerShdw blurRad="41275" dist="20320" dir="1800000" algn="tl" rotWithShape="0">
                    <a:srgbClr val="000000">
                      <a:alpha val="40000"/>
                    </a:srgbClr>
                  </a:outerShdw>
                </a:effectLst>
              </a:rPr>
            </a:br>
            <a:r>
              <a:rPr lang="en-US" sz="4400" dirty="0" smtClean="0">
                <a:ln w="12700">
                  <a:solidFill>
                    <a:srgbClr val="FF0000"/>
                  </a:solidFill>
                  <a:prstDash val="solid"/>
                </a:ln>
                <a:solidFill>
                  <a:schemeClr val="tx2"/>
                </a:solidFill>
                <a:effectLst>
                  <a:outerShdw blurRad="41275" dist="20320" dir="1800000" algn="tl" rotWithShape="0">
                    <a:srgbClr val="000000">
                      <a:alpha val="40000"/>
                    </a:srgbClr>
                  </a:outerShdw>
                </a:effectLst>
              </a:rPr>
              <a:t>A GENERAL REVIEW		 </a:t>
            </a:r>
            <a:endParaRPr lang="en-US" sz="4400" dirty="0">
              <a:ln w="12700">
                <a:solidFill>
                  <a:srgbClr val="FF0000"/>
                </a:solidFill>
                <a:prstDash val="solid"/>
              </a:ln>
              <a:solidFill>
                <a:schemeClr val="tx2"/>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a:xfrm>
            <a:off x="1371600" y="4038600"/>
            <a:ext cx="6400800" cy="1600200"/>
          </a:xfrm>
        </p:spPr>
        <p:txBody>
          <a:bodyPr>
            <a:normAutofit fontScale="92500" lnSpcReduction="10000"/>
          </a:bodyPr>
          <a:lstStyle/>
          <a:p>
            <a:pPr eaLnBrk="1" fontAlgn="auto" hangingPunct="1">
              <a:spcAft>
                <a:spcPts val="0"/>
              </a:spcAft>
              <a:buClr>
                <a:schemeClr val="accent3"/>
              </a:buClr>
              <a:buFont typeface="Wingdings 2"/>
              <a:buNone/>
              <a:defRPr/>
            </a:pPr>
            <a:r>
              <a:rPr lang="en-US" sz="2800" b="1" dirty="0" smtClean="0">
                <a:ln>
                  <a:solidFill>
                    <a:schemeClr val="bg2">
                      <a:lumMod val="25000"/>
                    </a:schemeClr>
                  </a:solidFill>
                </a:ln>
                <a:effectLst>
                  <a:glow rad="139700">
                    <a:schemeClr val="accent3">
                      <a:satMod val="175000"/>
                      <a:alpha val="40000"/>
                    </a:schemeClr>
                  </a:glow>
                </a:effectLst>
              </a:rPr>
              <a:t>SPEAKER </a:t>
            </a:r>
            <a:r>
              <a:rPr lang="en-US" sz="2800" b="1" dirty="0" smtClean="0">
                <a:ln>
                  <a:solidFill>
                    <a:schemeClr val="bg2">
                      <a:lumMod val="25000"/>
                    </a:schemeClr>
                  </a:solidFill>
                </a:ln>
                <a:effectLst>
                  <a:glow rad="139700">
                    <a:schemeClr val="accent3">
                      <a:satMod val="175000"/>
                      <a:alpha val="40000"/>
                    </a:schemeClr>
                  </a:glow>
                </a:effectLst>
              </a:rPr>
              <a:t>–DR</a:t>
            </a:r>
            <a:r>
              <a:rPr lang="en-US" sz="2800" b="1" dirty="0" smtClean="0">
                <a:ln>
                  <a:solidFill>
                    <a:schemeClr val="bg2">
                      <a:lumMod val="25000"/>
                    </a:schemeClr>
                  </a:solidFill>
                </a:ln>
                <a:effectLst>
                  <a:glow rad="139700">
                    <a:schemeClr val="accent3">
                      <a:satMod val="175000"/>
                      <a:alpha val="40000"/>
                    </a:schemeClr>
                  </a:glow>
                </a:effectLst>
              </a:rPr>
              <a:t>. GAIKWAD  VASANT M.		</a:t>
            </a:r>
          </a:p>
          <a:p>
            <a:pPr eaLnBrk="1" fontAlgn="auto" hangingPunct="1">
              <a:spcAft>
                <a:spcPts val="0"/>
              </a:spcAft>
              <a:buClr>
                <a:schemeClr val="accent3"/>
              </a:buClr>
              <a:buFont typeface="Wingdings 2"/>
              <a:buNone/>
              <a:defRPr/>
            </a:pPr>
            <a:r>
              <a:rPr lang="en-US" sz="2800" b="1" dirty="0" smtClean="0">
                <a:ln>
                  <a:solidFill>
                    <a:schemeClr val="bg2">
                      <a:lumMod val="25000"/>
                    </a:schemeClr>
                  </a:solidFill>
                </a:ln>
                <a:effectLst>
                  <a:glow rad="139700">
                    <a:schemeClr val="accent3">
                      <a:satMod val="175000"/>
                      <a:alpha val="40000"/>
                    </a:schemeClr>
                  </a:glow>
                </a:effectLst>
              </a:rPr>
              <a:t>Shri Chhatrapati Shivaji College Omerga			  </a:t>
            </a:r>
            <a:endParaRPr lang="en-US" sz="2800" b="1" dirty="0">
              <a:ln>
                <a:solidFill>
                  <a:schemeClr val="bg2">
                    <a:lumMod val="25000"/>
                  </a:schemeClr>
                </a:solidFill>
              </a:ln>
              <a:effectLst>
                <a:glow rad="139700">
                  <a:schemeClr val="accent3">
                    <a:satMod val="175000"/>
                    <a:alpha val="40000"/>
                  </a:schemeClr>
                </a:glow>
              </a:effectLst>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7030A0"/>
            </a:gs>
            <a:gs pos="17999">
              <a:srgbClr val="99CCFF"/>
            </a:gs>
            <a:gs pos="36000">
              <a:srgbClr val="9966FF"/>
            </a:gs>
            <a:gs pos="61000">
              <a:srgbClr val="CC99FF"/>
            </a:gs>
            <a:gs pos="82001">
              <a:srgbClr val="99CCFF"/>
            </a:gs>
            <a:gs pos="100000">
              <a:srgbClr val="CCCCFF"/>
            </a:gs>
          </a:gsLst>
          <a:lin ang="5400000"/>
        </a:gra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INTRODUCTION</a:t>
            </a:r>
          </a:p>
        </p:txBody>
      </p:sp>
      <p:sp>
        <p:nvSpPr>
          <p:cNvPr id="4099" name="Content Placeholder 2"/>
          <p:cNvSpPr>
            <a:spLocks noGrp="1"/>
          </p:cNvSpPr>
          <p:nvPr>
            <p:ph idx="1"/>
          </p:nvPr>
        </p:nvSpPr>
        <p:spPr/>
        <p:txBody>
          <a:bodyPr/>
          <a:lstStyle/>
          <a:p>
            <a:pPr eaLnBrk="1" hangingPunct="1"/>
            <a:r>
              <a:rPr lang="en-US" sz="3200" smtClean="0"/>
              <a:t>Mathematics is the base of engineering.</a:t>
            </a:r>
          </a:p>
          <a:p>
            <a:pPr eaLnBrk="1" hangingPunct="1"/>
            <a:r>
              <a:rPr lang="en-US" sz="3200" smtClean="0"/>
              <a:t>All the concepts are framed in mathematical expression.</a:t>
            </a:r>
          </a:p>
          <a:p>
            <a:pPr eaLnBrk="1" hangingPunct="1"/>
            <a:r>
              <a:rPr lang="en-US" sz="3200" smtClean="0"/>
              <a:t>Engineering problems and mechanisms are complex however they become easy and understandable with sound mathematical background.</a:t>
            </a:r>
          </a:p>
          <a:p>
            <a:pPr eaLnBrk="1" hangingPunct="1"/>
            <a:r>
              <a:rPr lang="en-US" sz="3200" smtClean="0"/>
              <a:t>Which are explained as follows : --</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9900"/>
            </a:gs>
            <a:gs pos="17999">
              <a:srgbClr val="99CCFF"/>
            </a:gs>
            <a:gs pos="36000">
              <a:srgbClr val="9966FF"/>
            </a:gs>
            <a:gs pos="61000">
              <a:srgbClr val="CC99FF"/>
            </a:gs>
            <a:gs pos="82001">
              <a:srgbClr val="99CCFF"/>
            </a:gs>
            <a:gs pos="100000">
              <a:srgbClr val="CCCCFF"/>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pPr eaLnBrk="1" fontAlgn="auto" hangingPunct="1">
              <a:spcAft>
                <a:spcPts val="0"/>
              </a:spcAft>
              <a:defRPr/>
            </a:pPr>
            <a:r>
              <a:rPr lang="en-US" dirty="0" smtClean="0"/>
              <a:t>               Linear Algebra</a:t>
            </a:r>
            <a:endParaRPr lang="en-US" dirty="0"/>
          </a:p>
        </p:txBody>
      </p:sp>
      <p:sp>
        <p:nvSpPr>
          <p:cNvPr id="3" name="Content Placeholder 2"/>
          <p:cNvSpPr>
            <a:spLocks noGrp="1"/>
          </p:cNvSpPr>
          <p:nvPr>
            <p:ph idx="1"/>
          </p:nvPr>
        </p:nvSpPr>
        <p:spPr>
          <a:xfrm>
            <a:off x="457200" y="1143000"/>
            <a:ext cx="8153400" cy="57150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sz="2800" dirty="0" smtClean="0"/>
              <a:t>Most of the times Linear algebra is defined as study of vectors, vector spaces, linear equations, linear transformations &amp; system of vectors also.</a:t>
            </a:r>
          </a:p>
          <a:p>
            <a:pPr marL="274320" indent="-274320" eaLnBrk="1" fontAlgn="auto" hangingPunct="1">
              <a:spcAft>
                <a:spcPts val="0"/>
              </a:spcAft>
              <a:buClr>
                <a:schemeClr val="accent3"/>
              </a:buClr>
              <a:buFont typeface="Wingdings 2"/>
              <a:buChar char=""/>
              <a:defRPr/>
            </a:pPr>
            <a:r>
              <a:rPr lang="en-US" sz="2800" dirty="0" smtClean="0"/>
              <a:t>Much of the engineering deals with the analysis of forces which vary with position, time and number of conditions. This leads to the use of vectors that are functions of one or more variables.</a:t>
            </a:r>
          </a:p>
          <a:p>
            <a:pPr marL="274320" indent="-274320" eaLnBrk="1" fontAlgn="auto" hangingPunct="1">
              <a:spcAft>
                <a:spcPts val="0"/>
              </a:spcAft>
              <a:buClr>
                <a:schemeClr val="accent3"/>
              </a:buClr>
              <a:buFont typeface="Wingdings 2"/>
              <a:buChar char=""/>
              <a:defRPr/>
            </a:pPr>
            <a:r>
              <a:rPr lang="en-US" sz="2800" dirty="0" smtClean="0"/>
              <a:t>Study of vectors in 2D &amp; 3D is important for design engineers.</a:t>
            </a:r>
          </a:p>
          <a:p>
            <a:pPr marL="274320" indent="-274320" eaLnBrk="1" fontAlgn="auto" hangingPunct="1">
              <a:spcAft>
                <a:spcPts val="0"/>
              </a:spcAft>
              <a:buClr>
                <a:schemeClr val="accent3"/>
              </a:buClr>
              <a:buFont typeface="Wingdings 2"/>
              <a:buChar char=""/>
              <a:defRPr/>
            </a:pPr>
            <a:r>
              <a:rPr lang="en-US" sz="2800" dirty="0" smtClean="0"/>
              <a:t>Two tools are mostly used : Matrix &amp; Determinant.</a:t>
            </a:r>
          </a:p>
          <a:p>
            <a:pPr marL="274320" indent="-274320" eaLnBrk="1" fontAlgn="auto" hangingPunct="1">
              <a:spcAft>
                <a:spcPts val="0"/>
              </a:spcAft>
              <a:buClr>
                <a:schemeClr val="accent3"/>
              </a:buClr>
              <a:buFont typeface="Wingdings 2"/>
              <a:buChar char=""/>
              <a:defRPr/>
            </a:pPr>
            <a:r>
              <a:rPr lang="en-US" sz="2800" dirty="0" smtClean="0"/>
              <a:t>Eigen values are important for creating engineering models weather it is a satellite or a jet engine.</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1F474"/>
            </a:gs>
            <a:gs pos="17999">
              <a:srgbClr val="FEE7F2"/>
            </a:gs>
            <a:gs pos="36000">
              <a:srgbClr val="FAC77D"/>
            </a:gs>
            <a:gs pos="61000">
              <a:srgbClr val="FBA97D"/>
            </a:gs>
            <a:gs pos="82001">
              <a:srgbClr val="FBD49C"/>
            </a:gs>
            <a:gs pos="100000">
              <a:srgbClr val="FEE7F2"/>
            </a:gs>
          </a:gsLst>
          <a:lin ang="10800000" scaled="1"/>
        </a:gra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381000" y="152400"/>
            <a:ext cx="8229600" cy="1219200"/>
          </a:xfrm>
        </p:spPr>
        <p:txBody>
          <a:bodyPr/>
          <a:lstStyle/>
          <a:p>
            <a:pPr eaLnBrk="1" hangingPunct="1"/>
            <a:r>
              <a:rPr lang="en-US" smtClean="0"/>
              <a:t>     INTEGRAL TRANSFORMS</a:t>
            </a:r>
          </a:p>
        </p:txBody>
      </p:sp>
      <p:sp>
        <p:nvSpPr>
          <p:cNvPr id="3" name="Content Placeholder 2"/>
          <p:cNvSpPr>
            <a:spLocks noGrp="1"/>
          </p:cNvSpPr>
          <p:nvPr>
            <p:ph idx="1"/>
          </p:nvPr>
        </p:nvSpPr>
        <p:spPr>
          <a:xfrm>
            <a:off x="533400" y="1219200"/>
            <a:ext cx="8153400" cy="5410200"/>
          </a:xfrm>
        </p:spPr>
        <p:txBody>
          <a:bodyPr>
            <a:normAutofit fontScale="92500"/>
          </a:bodyPr>
          <a:lstStyle/>
          <a:p>
            <a:pPr marL="274320" indent="-274320" eaLnBrk="1" fontAlgn="auto" hangingPunct="1">
              <a:spcAft>
                <a:spcPts val="0"/>
              </a:spcAft>
              <a:buClr>
                <a:schemeClr val="accent3"/>
              </a:buClr>
              <a:buFont typeface="Wingdings 2"/>
              <a:buChar char=""/>
              <a:defRPr/>
            </a:pPr>
            <a:r>
              <a:rPr lang="en-US" sz="2800" dirty="0" smtClean="0"/>
              <a:t>Integral transforms when applied to partial differential equation reduces its number by one.</a:t>
            </a:r>
          </a:p>
          <a:p>
            <a:pPr marL="274320" indent="-274320" eaLnBrk="1" fontAlgn="auto" hangingPunct="1">
              <a:spcAft>
                <a:spcPts val="0"/>
              </a:spcAft>
              <a:buClr>
                <a:schemeClr val="accent3"/>
              </a:buClr>
              <a:buFont typeface="Wingdings 2"/>
              <a:buChar char=""/>
              <a:defRPr/>
            </a:pPr>
            <a:r>
              <a:rPr lang="en-US" sz="2800" dirty="0" smtClean="0"/>
              <a:t>Laplace Transform has been identified as the mathematical signature of an engineer.</a:t>
            </a:r>
          </a:p>
          <a:p>
            <a:pPr marL="274320" indent="-274320" eaLnBrk="1" fontAlgn="auto" hangingPunct="1">
              <a:spcAft>
                <a:spcPts val="0"/>
              </a:spcAft>
              <a:buClr>
                <a:schemeClr val="accent3"/>
              </a:buClr>
              <a:buFont typeface="Wingdings 2"/>
              <a:buChar char=""/>
              <a:defRPr/>
            </a:pPr>
            <a:r>
              <a:rPr lang="en-US" sz="2800" dirty="0" smtClean="0"/>
              <a:t>With Z Transform it is used in designing analog &amp; discrete digital control system components.</a:t>
            </a:r>
          </a:p>
          <a:p>
            <a:pPr marL="274320" indent="-274320" eaLnBrk="1" fontAlgn="auto" hangingPunct="1">
              <a:spcAft>
                <a:spcPts val="0"/>
              </a:spcAft>
              <a:buClr>
                <a:schemeClr val="accent3"/>
              </a:buClr>
              <a:buFont typeface="Wingdings 2"/>
              <a:buChar char=""/>
              <a:defRPr/>
            </a:pPr>
            <a:r>
              <a:rPr lang="en-US" sz="2800" dirty="0" smtClean="0"/>
              <a:t>Fourier Transform is used in heat conduction, transmission lines, vibration of string etc.</a:t>
            </a:r>
          </a:p>
          <a:p>
            <a:pPr marL="274320" indent="-274320" eaLnBrk="1" fontAlgn="auto" hangingPunct="1">
              <a:spcAft>
                <a:spcPts val="0"/>
              </a:spcAft>
              <a:buClr>
                <a:schemeClr val="accent3"/>
              </a:buClr>
              <a:buFont typeface="Wingdings 2"/>
              <a:buChar char=""/>
              <a:defRPr/>
            </a:pPr>
            <a:r>
              <a:rPr lang="en-US" sz="2800" dirty="0" smtClean="0"/>
              <a:t>Mostly problems in ocean engineering requires Hardely Transform &amp; Fourier Transform . The use of Hardely Transform is for spectral analysis, separation of waves, cross co relation in PIV technique.</a:t>
            </a:r>
            <a:endParaRPr lang="en-US" sz="2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1F466"/>
            </a:gs>
            <a:gs pos="17999">
              <a:srgbClr val="FEE7F2"/>
            </a:gs>
            <a:gs pos="36000">
              <a:srgbClr val="FAC77D"/>
            </a:gs>
            <a:gs pos="61000">
              <a:srgbClr val="FBA97D"/>
            </a:gs>
            <a:gs pos="82001">
              <a:srgbClr val="FBD49C"/>
            </a:gs>
            <a:gs pos="100000">
              <a:srgbClr val="FEE7F2"/>
            </a:gs>
          </a:gsLst>
          <a:lin ang="5400000" scaled="1"/>
        </a:grad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       COMPLEX ANALYSIS</a:t>
            </a:r>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n-US" sz="2800" dirty="0" smtClean="0"/>
              <a:t>Complex numbers provide a system for finding the roots of polynomials, which are used as theoretical models in various fields.</a:t>
            </a:r>
          </a:p>
          <a:p>
            <a:pPr marL="274320" indent="-274320" eaLnBrk="1" fontAlgn="auto" hangingPunct="1">
              <a:spcAft>
                <a:spcPts val="0"/>
              </a:spcAft>
              <a:buClr>
                <a:schemeClr val="accent3"/>
              </a:buClr>
              <a:buFont typeface="Wingdings 2"/>
              <a:buChar char=""/>
              <a:defRPr/>
            </a:pPr>
            <a:r>
              <a:rPr lang="en-US" sz="2800" dirty="0" smtClean="0"/>
              <a:t>It includes the investigation of electrical current, wavelength, liquid flow, analysis of stress of beams, the movement of shock absorbers in cars, the study of resonance of structures, the design of dynamos and electric motors.</a:t>
            </a:r>
          </a:p>
          <a:p>
            <a:pPr marL="274320" indent="-274320" eaLnBrk="1" fontAlgn="auto" hangingPunct="1">
              <a:spcAft>
                <a:spcPts val="0"/>
              </a:spcAft>
              <a:buClr>
                <a:schemeClr val="accent3"/>
              </a:buClr>
              <a:buFont typeface="Wingdings 2"/>
              <a:buChar char=""/>
              <a:defRPr/>
            </a:pPr>
            <a:r>
              <a:rPr lang="en-US" sz="2800" dirty="0" smtClean="0"/>
              <a:t>In order to analyze AC circuits  it become necessary to represent multidimensional quantities, so complex numbers are used to express two dimensions of frequency and phase shift at a time.</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   DIFFERENTIAL EQUATIONS	 </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sz="2800" dirty="0" smtClean="0"/>
              <a:t>Differential equations are the essential tool for modeling of problems in almost each field of engineering.</a:t>
            </a:r>
          </a:p>
          <a:p>
            <a:pPr marL="274320" indent="-274320" eaLnBrk="1" fontAlgn="auto" hangingPunct="1">
              <a:spcAft>
                <a:spcPts val="0"/>
              </a:spcAft>
              <a:buClr>
                <a:schemeClr val="accent3"/>
              </a:buClr>
              <a:buFont typeface="Wingdings 2"/>
              <a:buChar char=""/>
              <a:defRPr/>
            </a:pPr>
            <a:r>
              <a:rPr lang="en-US" sz="2800" dirty="0" smtClean="0"/>
              <a:t>While studying mechanical systems we can solve simple harmonic equations, oscillation of spring, damped oscillation by using linear differential equations.</a:t>
            </a:r>
          </a:p>
          <a:p>
            <a:pPr marL="274320" indent="-274320" eaLnBrk="1" fontAlgn="auto" hangingPunct="1">
              <a:spcAft>
                <a:spcPts val="0"/>
              </a:spcAft>
              <a:buClr>
                <a:schemeClr val="accent3"/>
              </a:buClr>
              <a:buFont typeface="Wingdings 2"/>
              <a:buChar char=""/>
              <a:defRPr/>
            </a:pPr>
            <a:r>
              <a:rPr lang="en-US" sz="2800" dirty="0" smtClean="0"/>
              <a:t>These are widely applied for electrical circuits such as L-R, L-C-R,L-C circuits .</a:t>
            </a:r>
          </a:p>
          <a:p>
            <a:pPr marL="274320" indent="-274320" eaLnBrk="1" fontAlgn="auto" hangingPunct="1">
              <a:spcAft>
                <a:spcPts val="0"/>
              </a:spcAft>
              <a:buClr>
                <a:schemeClr val="accent3"/>
              </a:buClr>
              <a:buFont typeface="Wingdings 2"/>
              <a:buChar char=""/>
              <a:defRPr/>
            </a:pPr>
            <a:r>
              <a:rPr lang="en-US" sz="2800" dirty="0" smtClean="0"/>
              <a:t>The concept of orthogonal trajectory has a wide use in engineering.</a:t>
            </a:r>
            <a:endParaRPr lang="en-US" sz="2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39999">
              <a:srgbClr val="85C2FF"/>
            </a:gs>
            <a:gs pos="70000">
              <a:srgbClr val="C4D6EB"/>
            </a:gs>
            <a:gs pos="100000">
              <a:srgbClr val="FFEBFA"/>
            </a:gs>
          </a:gsLst>
          <a:lin ang="18900000" scaled="1"/>
          <a:tileRect/>
        </a:gra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381000" y="533400"/>
            <a:ext cx="8305800" cy="1295400"/>
          </a:xfrm>
        </p:spPr>
        <p:txBody>
          <a:bodyPr/>
          <a:lstStyle/>
          <a:p>
            <a:pPr eaLnBrk="1" hangingPunct="1"/>
            <a:r>
              <a:rPr lang="en-US" smtClean="0"/>
              <a:t>     NUMERICAL TECHNIQUES </a:t>
            </a:r>
          </a:p>
        </p:txBody>
      </p:sp>
      <p:sp>
        <p:nvSpPr>
          <p:cNvPr id="9219" name="Content Placeholder 2"/>
          <p:cNvSpPr>
            <a:spLocks noGrp="1"/>
          </p:cNvSpPr>
          <p:nvPr>
            <p:ph idx="1"/>
          </p:nvPr>
        </p:nvSpPr>
        <p:spPr>
          <a:xfrm>
            <a:off x="457200" y="1752600"/>
            <a:ext cx="8382000" cy="5105400"/>
          </a:xfrm>
        </p:spPr>
        <p:txBody>
          <a:bodyPr/>
          <a:lstStyle/>
          <a:p>
            <a:pPr eaLnBrk="1" hangingPunct="1"/>
            <a:r>
              <a:rPr lang="en-US" sz="2800" smtClean="0"/>
              <a:t>Using computers together with  numerical approximation techniques we have created accurate models for weather patterns, fluid flow around air-plane wings and ship hulls and many other phenomenon of interest &amp; importance. </a:t>
            </a:r>
          </a:p>
          <a:p>
            <a:pPr eaLnBrk="1" hangingPunct="1"/>
            <a:r>
              <a:rPr lang="en-US" sz="2800" smtClean="0"/>
              <a:t>Euler’s method is applicable for solving major problem of disposal of radioactive material.</a:t>
            </a:r>
          </a:p>
          <a:p>
            <a:pPr eaLnBrk="1" hangingPunct="1"/>
            <a:r>
              <a:rPr lang="en-US" sz="2800" smtClean="0"/>
              <a:t>Simpson’s rule gives the volume of solid &amp;it is useful for civil engineers for calculating the amount of earth work in filing or embankment for roads and dams.</a:t>
            </a:r>
          </a:p>
          <a:p>
            <a:pPr eaLnBrk="1" hangingPunct="1"/>
            <a:endParaRPr lang="en-US" sz="2800" smtClean="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458200" cy="2724912"/>
          </a:xfrm>
        </p:spPr>
        <p:txBody>
          <a:bodyPr/>
          <a:lstStyle/>
          <a:p>
            <a:pPr eaLnBrk="1" fontAlgn="auto" hangingPunct="1">
              <a:spcAft>
                <a:spcPts val="0"/>
              </a:spcAft>
              <a:defRPr/>
            </a:pPr>
            <a:r>
              <a:rPr lang="en-US" sz="9600" dirty="0" smtClean="0"/>
              <a:t>    THANK YOU</a:t>
            </a:r>
            <a:endParaRPr lang="en-US" sz="9600"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TotalTime>
  <Words>511</Words>
  <Application>Microsoft Office PowerPoint</Application>
  <PresentationFormat>On-screen Show (4:3)</PresentationFormat>
  <Paragraphs>38</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Constantia</vt:lpstr>
      <vt:lpstr>Wingdings 2</vt:lpstr>
      <vt:lpstr>Flow</vt:lpstr>
      <vt:lpstr>APPLICATIONS OF MATHEMATICS        IN ENGINEERING     A GENERAL REVIEW   </vt:lpstr>
      <vt:lpstr>INTRODUCTION</vt:lpstr>
      <vt:lpstr>               Linear Algebra</vt:lpstr>
      <vt:lpstr>     INTEGRAL TRANSFORMS</vt:lpstr>
      <vt:lpstr>       COMPLEX ANALYSIS</vt:lpstr>
      <vt:lpstr>   DIFFERENTIAL EQUATIONS  </vt:lpstr>
      <vt:lpstr>     NUMERICAL TECHNIQUES </vt:lpstr>
      <vt:lpstr>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MATHEMATICSIN ENGINEERING A GENERAL REVIEW</dc:title>
  <dc:creator>Suyog</dc:creator>
  <cp:lastModifiedBy>VASANT GAIKWAD</cp:lastModifiedBy>
  <cp:revision>38</cp:revision>
  <dcterms:created xsi:type="dcterms:W3CDTF">2009-08-21T13:30:55Z</dcterms:created>
  <dcterms:modified xsi:type="dcterms:W3CDTF">2019-12-13T11:31:38Z</dcterms:modified>
</cp:coreProperties>
</file>